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gif"/><Relationship Id="rId4" Type="http://schemas.openxmlformats.org/officeDocument/2006/relationships/image" Target="../media/image3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gif"/><Relationship Id="rId3" Type="http://schemas.openxmlformats.org/officeDocument/2006/relationships/image" Target="../media/image5.gif"/><Relationship Id="rId4" Type="http://schemas.openxmlformats.org/officeDocument/2006/relationships/image" Target="../media/image6.gif"/><Relationship Id="rId5" Type="http://schemas.openxmlformats.org/officeDocument/2006/relationships/image" Target="../media/image7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67DBB1EA-70AE-4158-9F22-9261A940C9FD-L0-001.jpeg" descr="67DBB1EA-70AE-4158-9F22-9261A940C9FD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5899" y="1924087"/>
            <a:ext cx="6804983" cy="590542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Particle in Cell Simulation"/>
          <p:cNvSpPr txBox="1"/>
          <p:nvPr>
            <p:ph type="ctrTitle"/>
          </p:nvPr>
        </p:nvSpPr>
        <p:spPr>
          <a:xfrm>
            <a:off x="3805456" y="1749585"/>
            <a:ext cx="5710114" cy="1177357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Particle in Cell Simulation</a:t>
            </a:r>
          </a:p>
        </p:txBody>
      </p:sp>
      <p:sp>
        <p:nvSpPr>
          <p:cNvPr id="121" name="Thomas Gaehtgens 86809…"/>
          <p:cNvSpPr txBox="1"/>
          <p:nvPr>
            <p:ph type="subTitle" sz="quarter" idx="1"/>
          </p:nvPr>
        </p:nvSpPr>
        <p:spPr>
          <a:xfrm>
            <a:off x="1428113" y="7699621"/>
            <a:ext cx="10464801" cy="1130301"/>
          </a:xfrm>
          <a:prstGeom prst="rect">
            <a:avLst/>
          </a:prstGeom>
        </p:spPr>
        <p:txBody>
          <a:bodyPr/>
          <a:lstStyle/>
          <a:p>
            <a:pPr defTabSz="525779">
              <a:defRPr sz="3330"/>
            </a:pPr>
            <a:r>
              <a:t>Thomas Gaehtgens </a:t>
            </a:r>
            <a:r>
              <a:rPr b="1"/>
              <a:t>86809</a:t>
            </a:r>
          </a:p>
          <a:p>
            <a:pPr defTabSz="525779">
              <a:defRPr sz="3330"/>
            </a:pPr>
            <a:r>
              <a:t>Diogo Miguez </a:t>
            </a:r>
            <a:r>
              <a:rPr b="1"/>
              <a:t>90057</a:t>
            </a:r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412" y="521863"/>
            <a:ext cx="4394037" cy="1700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Dificuldades"/>
          <p:cNvSpPr txBox="1"/>
          <p:nvPr>
            <p:ph type="ctrTitle"/>
          </p:nvPr>
        </p:nvSpPr>
        <p:spPr>
          <a:xfrm>
            <a:off x="3094423" y="-62053"/>
            <a:ext cx="6815954" cy="2150666"/>
          </a:xfrm>
          <a:prstGeom prst="rect">
            <a:avLst/>
          </a:prstGeom>
        </p:spPr>
        <p:txBody>
          <a:bodyPr/>
          <a:lstStyle/>
          <a:p>
            <a:pPr/>
            <a:r>
              <a:t>Dificuldades</a:t>
            </a:r>
          </a:p>
        </p:txBody>
      </p:sp>
      <p:sp>
        <p:nvSpPr>
          <p:cNvPr id="198" name="Esconder TApplication após Draw inicial…"/>
          <p:cNvSpPr txBox="1"/>
          <p:nvPr>
            <p:ph type="subTitle" sz="half" idx="1"/>
          </p:nvPr>
        </p:nvSpPr>
        <p:spPr>
          <a:xfrm>
            <a:off x="1032854" y="2510977"/>
            <a:ext cx="10464801" cy="3640597"/>
          </a:xfrm>
          <a:prstGeom prst="rect">
            <a:avLst/>
          </a:prstGeom>
        </p:spPr>
        <p:txBody>
          <a:bodyPr anchor="ctr"/>
          <a:lstStyle/>
          <a:p>
            <a:pPr marL="513953" indent="-513953" algn="l">
              <a:lnSpc>
                <a:spcPct val="175000"/>
              </a:lnSpc>
              <a:buSzPct val="145000"/>
              <a:buChar char="•"/>
            </a:pPr>
            <a:endParaRPr b="1"/>
          </a:p>
          <a:p>
            <a:pPr marL="513953" indent="-513953" algn="l">
              <a:lnSpc>
                <a:spcPct val="175000"/>
              </a:lnSpc>
              <a:buSzPct val="145000"/>
              <a:buChar char="•"/>
            </a:pPr>
            <a:r>
              <a:t>Esconder TApplication após Draw inicial</a:t>
            </a:r>
          </a:p>
          <a:p>
            <a:pPr marL="513953" indent="-513953" algn="l">
              <a:lnSpc>
                <a:spcPct val="175000"/>
              </a:lnSpc>
              <a:buSzPct val="145000"/>
              <a:buChar char="•"/>
            </a:pPr>
            <a:r>
              <a:t>Encontrar valor de Xmax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Organização da classe PIC"/>
          <p:cNvSpPr txBox="1"/>
          <p:nvPr>
            <p:ph type="ctrTitle"/>
          </p:nvPr>
        </p:nvSpPr>
        <p:spPr>
          <a:xfrm>
            <a:off x="3094423" y="968165"/>
            <a:ext cx="6815954" cy="2150666"/>
          </a:xfrm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Organização da classe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PIC</a:t>
            </a:r>
          </a:p>
        </p:txBody>
      </p:sp>
      <p:sp>
        <p:nvSpPr>
          <p:cNvPr id="125" name="Métodos Principais"/>
          <p:cNvSpPr txBox="1"/>
          <p:nvPr>
            <p:ph type="subTitle" sz="quarter" idx="1"/>
          </p:nvPr>
        </p:nvSpPr>
        <p:spPr>
          <a:xfrm>
            <a:off x="192998" y="3797163"/>
            <a:ext cx="5247324" cy="691522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Métodos Principais</a:t>
            </a:r>
          </a:p>
        </p:txBody>
      </p:sp>
      <p:sp>
        <p:nvSpPr>
          <p:cNvPr id="126" name="FdistV…"/>
          <p:cNvSpPr txBox="1"/>
          <p:nvPr/>
        </p:nvSpPr>
        <p:spPr>
          <a:xfrm>
            <a:off x="928612" y="5167016"/>
            <a:ext cx="4533986" cy="256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marL="458390" indent="-458390" algn="l">
              <a:buSzPct val="145000"/>
              <a:buChar char="•"/>
              <a:defRPr b="0" sz="3300"/>
            </a:pPr>
            <a:r>
              <a:t>FdistV</a:t>
            </a:r>
          </a:p>
          <a:p>
            <a:pPr marL="458390" indent="-458390" algn="l">
              <a:buSzPct val="145000"/>
              <a:buChar char="•"/>
              <a:defRPr b="0" sz="3300"/>
            </a:pPr>
            <a:r>
              <a:t>Plot_Phase_Space</a:t>
            </a:r>
          </a:p>
          <a:p>
            <a:pPr marL="458390" indent="-458390" algn="l">
              <a:buSzPct val="145000"/>
              <a:buChar char="•"/>
              <a:defRPr b="0" sz="3300"/>
            </a:pPr>
            <a:r>
              <a:t>Density</a:t>
            </a:r>
          </a:p>
          <a:p>
            <a:pPr marL="458390" indent="-458390" algn="l">
              <a:buSzPct val="145000"/>
              <a:buChar char="•"/>
              <a:defRPr b="0" sz="3300"/>
            </a:pPr>
            <a:r>
              <a:t>Poisson</a:t>
            </a:r>
          </a:p>
          <a:p>
            <a:pPr marL="458390" indent="-458390" algn="l">
              <a:buSzPct val="145000"/>
              <a:buChar char="•"/>
              <a:defRPr b="0" sz="3300"/>
            </a:pPr>
            <a:r>
              <a:t>TimeStep</a:t>
            </a:r>
          </a:p>
        </p:txBody>
      </p:sp>
      <p:sp>
        <p:nvSpPr>
          <p:cNvPr id="127" name="Métodos Gráficos"/>
          <p:cNvSpPr txBox="1"/>
          <p:nvPr/>
        </p:nvSpPr>
        <p:spPr>
          <a:xfrm>
            <a:off x="7228266" y="3797163"/>
            <a:ext cx="5247325" cy="691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3700"/>
            </a:lvl1pPr>
          </a:lstStyle>
          <a:p>
            <a:pPr/>
            <a:r>
              <a:t>Métodos Gráficos</a:t>
            </a:r>
          </a:p>
        </p:txBody>
      </p:sp>
      <p:sp>
        <p:nvSpPr>
          <p:cNvPr id="128" name="Draw…"/>
          <p:cNvSpPr txBox="1"/>
          <p:nvPr/>
        </p:nvSpPr>
        <p:spPr>
          <a:xfrm>
            <a:off x="8275015" y="5167016"/>
            <a:ext cx="4214874" cy="1575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marL="458390" indent="-458390" algn="l">
              <a:buSzPct val="145000"/>
              <a:buChar char="•"/>
              <a:defRPr b="0" sz="3300"/>
            </a:pPr>
            <a:r>
              <a:t>Draw</a:t>
            </a:r>
          </a:p>
          <a:p>
            <a:pPr marL="458390" indent="-458390" algn="l">
              <a:buSzPct val="145000"/>
              <a:buChar char="•"/>
              <a:defRPr b="0" sz="3300"/>
            </a:pPr>
            <a:r>
              <a:t>Save</a:t>
            </a:r>
          </a:p>
          <a:p>
            <a:pPr marL="458390" indent="-458390" algn="l">
              <a:buSzPct val="145000"/>
              <a:buChar char="•"/>
              <a:defRPr b="0" sz="3300"/>
            </a:pPr>
            <a:r>
              <a:t>AnimateMode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"/>
          <p:cNvSpPr/>
          <p:nvPr/>
        </p:nvSpPr>
        <p:spPr>
          <a:xfrm>
            <a:off x="2906553" y="5510225"/>
            <a:ext cx="7478894" cy="1728186"/>
          </a:xfrm>
          <a:prstGeom prst="rect">
            <a:avLst/>
          </a:prstGeom>
          <a:solidFill>
            <a:srgbClr val="A9A9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1" name="Equation"/>
          <p:cNvSpPr txBox="1"/>
          <p:nvPr/>
        </p:nvSpPr>
        <p:spPr>
          <a:xfrm>
            <a:off x="3632362" y="5602056"/>
            <a:ext cx="6157292" cy="15445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ad>
                        <m:radPr>
                          <m:ctrlPr>
                            <a:rPr xmlns:a="http://schemas.openxmlformats.org/drawingml/2006/main"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  <m:degHide m:val="on"/>
                        </m:radPr>
                        <m:deg/>
                        <m:e>
                          <m:r>
                            <a:rPr xmlns:a="http://schemas.openxmlformats.org/drawingml/2006/main"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rad>
                    </m:den>
                  </m:f>
                  <m:r>
                    <a:rPr xmlns:a="http://schemas.openxmlformats.org/drawingml/2006/main" sz="44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44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f>
                        <m:fPr>
                          <m:ctrlPr>
                            <a:rPr xmlns:a="http://schemas.openxmlformats.org/drawingml/2006/main"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e>
                              <m:r>
                                <a:rPr xmlns:a="http://schemas.openxmlformats.org/drawingml/2006/main" sz="44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xmlns:a="http://schemas.openxmlformats.org/drawingml/2006/main" sz="44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xmlns:a="http://schemas.openxmlformats.org/drawingml/2006/main"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sup>
                  </m:sSup>
                  <m:r>
                    <a:rPr xmlns:a="http://schemas.openxmlformats.org/drawingml/2006/main" sz="44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sSup>
                    <m:e>
                      <m:r>
                        <a:rPr xmlns:a="http://schemas.openxmlformats.org/drawingml/2006/main"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f>
                        <m:fPr>
                          <m:ctrlPr>
                            <a:rPr xmlns:a="http://schemas.openxmlformats.org/drawingml/2006/main"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e>
                              <m:r>
                                <a:rPr xmlns:a="http://schemas.openxmlformats.org/drawingml/2006/main" sz="44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xmlns:a="http://schemas.openxmlformats.org/drawingml/2006/main" sz="44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xmlns:a="http://schemas.openxmlformats.org/drawingml/2006/main"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sup>
                  </m:sSup>
                  <m:r>
                    <a:rPr xmlns:a="http://schemas.openxmlformats.org/drawingml/2006/main" sz="44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400">
              <a:solidFill>
                <a:srgbClr val="FFFFFF"/>
              </a:solidFill>
            </a:endParaRPr>
          </a:p>
        </p:txBody>
      </p:sp>
      <p:sp>
        <p:nvSpPr>
          <p:cNvPr id="132" name="Rectangle"/>
          <p:cNvSpPr/>
          <p:nvPr/>
        </p:nvSpPr>
        <p:spPr>
          <a:xfrm>
            <a:off x="2906553" y="3044009"/>
            <a:ext cx="7478894" cy="1515259"/>
          </a:xfrm>
          <a:prstGeom prst="rect">
            <a:avLst/>
          </a:prstGeom>
          <a:solidFill>
            <a:srgbClr val="A9A9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" name="Posiçoes"/>
          <p:cNvSpPr txBox="1"/>
          <p:nvPr/>
        </p:nvSpPr>
        <p:spPr>
          <a:xfrm>
            <a:off x="4696461" y="2476457"/>
            <a:ext cx="3611878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3700"/>
            </a:lvl1pPr>
          </a:lstStyle>
          <a:p>
            <a:pPr/>
            <a:r>
              <a:t>Posiçoes</a:t>
            </a:r>
          </a:p>
        </p:txBody>
      </p:sp>
      <p:sp>
        <p:nvSpPr>
          <p:cNvPr id="134" name="Equation"/>
          <p:cNvSpPr txBox="1"/>
          <p:nvPr/>
        </p:nvSpPr>
        <p:spPr>
          <a:xfrm>
            <a:off x="3124436" y="3557815"/>
            <a:ext cx="7043130" cy="48764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4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4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4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4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4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0,1</m:t>
                  </m:r>
                  <m:r>
                    <a:rPr xmlns:a="http://schemas.openxmlformats.org/drawingml/2006/main" sz="4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4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4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4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  <m:r>
                    <a:rPr xmlns:a="http://schemas.openxmlformats.org/drawingml/2006/main" sz="4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4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4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4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100">
              <a:solidFill>
                <a:srgbClr val="FFFFFF"/>
              </a:solidFill>
            </a:endParaRPr>
          </a:p>
        </p:txBody>
      </p:sp>
      <p:sp>
        <p:nvSpPr>
          <p:cNvPr id="135" name="FdistV"/>
          <p:cNvSpPr txBox="1"/>
          <p:nvPr>
            <p:ph type="ctrTitle"/>
          </p:nvPr>
        </p:nvSpPr>
        <p:spPr>
          <a:xfrm>
            <a:off x="3094423" y="-280166"/>
            <a:ext cx="6815954" cy="2150666"/>
          </a:xfrm>
          <a:prstGeom prst="rect">
            <a:avLst/>
          </a:prstGeom>
        </p:spPr>
        <p:txBody>
          <a:bodyPr/>
          <a:lstStyle/>
          <a:p>
            <a:pPr/>
            <a:r>
              <a:t>FdistV</a:t>
            </a:r>
          </a:p>
        </p:txBody>
      </p:sp>
      <p:sp>
        <p:nvSpPr>
          <p:cNvPr id="136" name="Velocidades"/>
          <p:cNvSpPr txBox="1"/>
          <p:nvPr/>
        </p:nvSpPr>
        <p:spPr>
          <a:xfrm>
            <a:off x="4840061" y="4923940"/>
            <a:ext cx="3611878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3700"/>
            </a:lvl1pPr>
          </a:lstStyle>
          <a:p>
            <a:pPr/>
            <a:r>
              <a:t>Velocidades</a:t>
            </a:r>
          </a:p>
        </p:txBody>
      </p:sp>
      <p:sp>
        <p:nvSpPr>
          <p:cNvPr id="137" name="Acceptance Rejection..."/>
          <p:cNvSpPr txBox="1"/>
          <p:nvPr/>
        </p:nvSpPr>
        <p:spPr>
          <a:xfrm>
            <a:off x="6666476" y="8703174"/>
            <a:ext cx="620466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i="1" sz="3700"/>
            </a:lvl1pPr>
          </a:lstStyle>
          <a:p>
            <a:pPr/>
            <a:r>
              <a:t>Acceptance Rejection...</a:t>
            </a:r>
          </a:p>
        </p:txBody>
      </p:sp>
      <p:grpSp>
        <p:nvGrpSpPr>
          <p:cNvPr id="155" name="Drawing"/>
          <p:cNvGrpSpPr/>
          <p:nvPr/>
        </p:nvGrpSpPr>
        <p:grpSpPr>
          <a:xfrm>
            <a:off x="2816389" y="4644571"/>
            <a:ext cx="3670944" cy="2991699"/>
            <a:chOff x="-1718844" y="-681862"/>
            <a:chExt cx="3670943" cy="2991697"/>
          </a:xfrm>
        </p:grpSpPr>
        <p:sp>
          <p:nvSpPr>
            <p:cNvPr id="138" name="Line"/>
            <p:cNvSpPr/>
            <p:nvPr/>
          </p:nvSpPr>
          <p:spPr>
            <a:xfrm>
              <a:off x="-1167726" y="-46585"/>
              <a:ext cx="1812593" cy="2356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1" fill="norm" stroke="1" extrusionOk="0">
                  <a:moveTo>
                    <a:pt x="13879" y="426"/>
                  </a:moveTo>
                  <a:cubicBezTo>
                    <a:pt x="13292" y="275"/>
                    <a:pt x="12706" y="125"/>
                    <a:pt x="12060" y="49"/>
                  </a:cubicBezTo>
                  <a:cubicBezTo>
                    <a:pt x="11414" y="-26"/>
                    <a:pt x="10710" y="-26"/>
                    <a:pt x="9927" y="125"/>
                  </a:cubicBezTo>
                  <a:cubicBezTo>
                    <a:pt x="9145" y="275"/>
                    <a:pt x="8284" y="577"/>
                    <a:pt x="7599" y="908"/>
                  </a:cubicBezTo>
                  <a:cubicBezTo>
                    <a:pt x="6914" y="1239"/>
                    <a:pt x="6406" y="1601"/>
                    <a:pt x="5799" y="2038"/>
                  </a:cubicBezTo>
                  <a:cubicBezTo>
                    <a:pt x="5192" y="2474"/>
                    <a:pt x="4488" y="2987"/>
                    <a:pt x="3823" y="3544"/>
                  </a:cubicBezTo>
                  <a:cubicBezTo>
                    <a:pt x="3158" y="4101"/>
                    <a:pt x="2532" y="4704"/>
                    <a:pt x="1984" y="5397"/>
                  </a:cubicBezTo>
                  <a:cubicBezTo>
                    <a:pt x="1436" y="6089"/>
                    <a:pt x="966" y="6873"/>
                    <a:pt x="653" y="7686"/>
                  </a:cubicBezTo>
                  <a:cubicBezTo>
                    <a:pt x="340" y="8500"/>
                    <a:pt x="184" y="9343"/>
                    <a:pt x="86" y="10187"/>
                  </a:cubicBezTo>
                  <a:cubicBezTo>
                    <a:pt x="-12" y="11030"/>
                    <a:pt x="-51" y="11874"/>
                    <a:pt x="106" y="12717"/>
                  </a:cubicBezTo>
                  <a:cubicBezTo>
                    <a:pt x="262" y="13561"/>
                    <a:pt x="614" y="14404"/>
                    <a:pt x="1064" y="15248"/>
                  </a:cubicBezTo>
                  <a:cubicBezTo>
                    <a:pt x="1514" y="16091"/>
                    <a:pt x="2062" y="16935"/>
                    <a:pt x="2727" y="17733"/>
                  </a:cubicBezTo>
                  <a:cubicBezTo>
                    <a:pt x="3392" y="18531"/>
                    <a:pt x="4175" y="19284"/>
                    <a:pt x="4938" y="19842"/>
                  </a:cubicBezTo>
                  <a:cubicBezTo>
                    <a:pt x="5701" y="20399"/>
                    <a:pt x="6445" y="20761"/>
                    <a:pt x="7345" y="21017"/>
                  </a:cubicBezTo>
                  <a:cubicBezTo>
                    <a:pt x="8245" y="21273"/>
                    <a:pt x="9301" y="21423"/>
                    <a:pt x="10279" y="21499"/>
                  </a:cubicBezTo>
                  <a:cubicBezTo>
                    <a:pt x="11258" y="21574"/>
                    <a:pt x="12158" y="21574"/>
                    <a:pt x="13097" y="21453"/>
                  </a:cubicBezTo>
                  <a:cubicBezTo>
                    <a:pt x="14036" y="21333"/>
                    <a:pt x="15014" y="21092"/>
                    <a:pt x="15973" y="20715"/>
                  </a:cubicBezTo>
                  <a:cubicBezTo>
                    <a:pt x="16932" y="20339"/>
                    <a:pt x="17871" y="19827"/>
                    <a:pt x="18614" y="19375"/>
                  </a:cubicBezTo>
                  <a:cubicBezTo>
                    <a:pt x="19358" y="18923"/>
                    <a:pt x="19906" y="18531"/>
                    <a:pt x="20316" y="17974"/>
                  </a:cubicBezTo>
                  <a:cubicBezTo>
                    <a:pt x="20727" y="17417"/>
                    <a:pt x="21001" y="16694"/>
                    <a:pt x="21197" y="15986"/>
                  </a:cubicBezTo>
                  <a:cubicBezTo>
                    <a:pt x="21392" y="15278"/>
                    <a:pt x="21510" y="14585"/>
                    <a:pt x="21529" y="13771"/>
                  </a:cubicBezTo>
                  <a:cubicBezTo>
                    <a:pt x="21549" y="12958"/>
                    <a:pt x="21471" y="12024"/>
                    <a:pt x="21334" y="11241"/>
                  </a:cubicBezTo>
                  <a:cubicBezTo>
                    <a:pt x="21197" y="10458"/>
                    <a:pt x="21001" y="9825"/>
                    <a:pt x="20806" y="9072"/>
                  </a:cubicBezTo>
                  <a:cubicBezTo>
                    <a:pt x="20610" y="8319"/>
                    <a:pt x="20414" y="7445"/>
                    <a:pt x="19984" y="6602"/>
                  </a:cubicBezTo>
                  <a:cubicBezTo>
                    <a:pt x="19553" y="5758"/>
                    <a:pt x="18888" y="4945"/>
                    <a:pt x="18145" y="4177"/>
                  </a:cubicBezTo>
                  <a:cubicBezTo>
                    <a:pt x="17401" y="3408"/>
                    <a:pt x="16579" y="2685"/>
                    <a:pt x="16051" y="2203"/>
                  </a:cubicBezTo>
                  <a:cubicBezTo>
                    <a:pt x="15523" y="1721"/>
                    <a:pt x="15288" y="1480"/>
                    <a:pt x="15053" y="1239"/>
                  </a:cubicBez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" name="Line"/>
            <p:cNvSpPr/>
            <p:nvPr/>
          </p:nvSpPr>
          <p:spPr>
            <a:xfrm>
              <a:off x="-1718845" y="-405268"/>
              <a:ext cx="306345" cy="238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8" fill="norm" stroke="1" extrusionOk="0">
                  <a:moveTo>
                    <a:pt x="0" y="4272"/>
                  </a:moveTo>
                  <a:cubicBezTo>
                    <a:pt x="1161" y="6829"/>
                    <a:pt x="2323" y="9387"/>
                    <a:pt x="3252" y="11235"/>
                  </a:cubicBezTo>
                  <a:cubicBezTo>
                    <a:pt x="4181" y="13082"/>
                    <a:pt x="4877" y="14219"/>
                    <a:pt x="5690" y="15924"/>
                  </a:cubicBezTo>
                  <a:cubicBezTo>
                    <a:pt x="6503" y="17629"/>
                    <a:pt x="7432" y="19903"/>
                    <a:pt x="7548" y="20472"/>
                  </a:cubicBezTo>
                  <a:cubicBezTo>
                    <a:pt x="7665" y="21040"/>
                    <a:pt x="6968" y="19903"/>
                    <a:pt x="6271" y="17772"/>
                  </a:cubicBezTo>
                  <a:cubicBezTo>
                    <a:pt x="5574" y="15640"/>
                    <a:pt x="4877" y="12514"/>
                    <a:pt x="5110" y="9387"/>
                  </a:cubicBezTo>
                  <a:cubicBezTo>
                    <a:pt x="5342" y="6261"/>
                    <a:pt x="6503" y="3135"/>
                    <a:pt x="7665" y="1429"/>
                  </a:cubicBezTo>
                  <a:cubicBezTo>
                    <a:pt x="8826" y="-276"/>
                    <a:pt x="9987" y="-560"/>
                    <a:pt x="11729" y="1145"/>
                  </a:cubicBezTo>
                  <a:cubicBezTo>
                    <a:pt x="13471" y="2851"/>
                    <a:pt x="15794" y="6545"/>
                    <a:pt x="17535" y="9103"/>
                  </a:cubicBezTo>
                  <a:cubicBezTo>
                    <a:pt x="19277" y="11661"/>
                    <a:pt x="20439" y="13082"/>
                    <a:pt x="21600" y="14503"/>
                  </a:cubicBez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0" name="Line"/>
            <p:cNvSpPr/>
            <p:nvPr/>
          </p:nvSpPr>
          <p:spPr>
            <a:xfrm>
              <a:off x="-1381208" y="-457870"/>
              <a:ext cx="225642" cy="200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600" fill="norm" stroke="1" extrusionOk="0">
                  <a:moveTo>
                    <a:pt x="3600" y="354"/>
                  </a:moveTo>
                  <a:cubicBezTo>
                    <a:pt x="2347" y="1770"/>
                    <a:pt x="1095" y="3187"/>
                    <a:pt x="469" y="6374"/>
                  </a:cubicBezTo>
                  <a:cubicBezTo>
                    <a:pt x="-157" y="9561"/>
                    <a:pt x="-157" y="14518"/>
                    <a:pt x="469" y="17528"/>
                  </a:cubicBezTo>
                  <a:cubicBezTo>
                    <a:pt x="1095" y="20538"/>
                    <a:pt x="2347" y="21600"/>
                    <a:pt x="3600" y="21600"/>
                  </a:cubicBezTo>
                  <a:cubicBezTo>
                    <a:pt x="4852" y="21600"/>
                    <a:pt x="6104" y="20538"/>
                    <a:pt x="7513" y="17351"/>
                  </a:cubicBezTo>
                  <a:cubicBezTo>
                    <a:pt x="8921" y="14164"/>
                    <a:pt x="10486" y="8852"/>
                    <a:pt x="10956" y="5311"/>
                  </a:cubicBezTo>
                  <a:cubicBezTo>
                    <a:pt x="11426" y="1770"/>
                    <a:pt x="10800" y="0"/>
                    <a:pt x="10330" y="0"/>
                  </a:cubicBezTo>
                  <a:cubicBezTo>
                    <a:pt x="9860" y="0"/>
                    <a:pt x="9547" y="1770"/>
                    <a:pt x="10643" y="4426"/>
                  </a:cubicBezTo>
                  <a:cubicBezTo>
                    <a:pt x="11739" y="7082"/>
                    <a:pt x="14243" y="10623"/>
                    <a:pt x="16278" y="12570"/>
                  </a:cubicBezTo>
                  <a:cubicBezTo>
                    <a:pt x="18313" y="14518"/>
                    <a:pt x="19878" y="14872"/>
                    <a:pt x="21443" y="15226"/>
                  </a:cubicBez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1" name="Line"/>
            <p:cNvSpPr/>
            <p:nvPr/>
          </p:nvSpPr>
          <p:spPr>
            <a:xfrm>
              <a:off x="-1134877" y="-513868"/>
              <a:ext cx="139986" cy="179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2" h="21075" fill="norm" stroke="1" extrusionOk="0">
                  <a:moveTo>
                    <a:pt x="10171" y="0"/>
                  </a:moveTo>
                  <a:cubicBezTo>
                    <a:pt x="7226" y="3086"/>
                    <a:pt x="4280" y="6171"/>
                    <a:pt x="2562" y="8679"/>
                  </a:cubicBezTo>
                  <a:cubicBezTo>
                    <a:pt x="844" y="11186"/>
                    <a:pt x="353" y="13114"/>
                    <a:pt x="107" y="15043"/>
                  </a:cubicBezTo>
                  <a:cubicBezTo>
                    <a:pt x="-138" y="16971"/>
                    <a:pt x="-138" y="18900"/>
                    <a:pt x="2071" y="20057"/>
                  </a:cubicBezTo>
                  <a:cubicBezTo>
                    <a:pt x="4280" y="21214"/>
                    <a:pt x="8698" y="21600"/>
                    <a:pt x="12380" y="20057"/>
                  </a:cubicBezTo>
                  <a:cubicBezTo>
                    <a:pt x="16062" y="18514"/>
                    <a:pt x="19007" y="15043"/>
                    <a:pt x="20235" y="12343"/>
                  </a:cubicBezTo>
                  <a:cubicBezTo>
                    <a:pt x="21462" y="9643"/>
                    <a:pt x="20971" y="7714"/>
                    <a:pt x="18026" y="6171"/>
                  </a:cubicBezTo>
                  <a:cubicBezTo>
                    <a:pt x="15080" y="4629"/>
                    <a:pt x="9680" y="3471"/>
                    <a:pt x="4280" y="2314"/>
                  </a:cubicBez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2" name="Line"/>
            <p:cNvSpPr/>
            <p:nvPr/>
          </p:nvSpPr>
          <p:spPr>
            <a:xfrm>
              <a:off x="-1363091" y="-602807"/>
              <a:ext cx="256935" cy="69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2769" y="20571"/>
                    <a:pt x="5538" y="19543"/>
                    <a:pt x="9138" y="15943"/>
                  </a:cubicBezTo>
                  <a:cubicBezTo>
                    <a:pt x="12738" y="12343"/>
                    <a:pt x="17169" y="6171"/>
                    <a:pt x="21600" y="0"/>
                  </a:cubicBez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" name="Line"/>
            <p:cNvSpPr/>
            <p:nvPr/>
          </p:nvSpPr>
          <p:spPr>
            <a:xfrm>
              <a:off x="-1244506" y="-110021"/>
              <a:ext cx="276699" cy="222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5" fill="norm" stroke="1" extrusionOk="0">
                  <a:moveTo>
                    <a:pt x="0" y="4752"/>
                  </a:moveTo>
                  <a:cubicBezTo>
                    <a:pt x="2057" y="8763"/>
                    <a:pt x="4114" y="12775"/>
                    <a:pt x="5914" y="15706"/>
                  </a:cubicBezTo>
                  <a:cubicBezTo>
                    <a:pt x="7714" y="18637"/>
                    <a:pt x="9257" y="20489"/>
                    <a:pt x="9643" y="20797"/>
                  </a:cubicBezTo>
                  <a:cubicBezTo>
                    <a:pt x="10029" y="21106"/>
                    <a:pt x="9257" y="19872"/>
                    <a:pt x="8357" y="17866"/>
                  </a:cubicBezTo>
                  <a:cubicBezTo>
                    <a:pt x="7457" y="15860"/>
                    <a:pt x="6429" y="13083"/>
                    <a:pt x="6171" y="9997"/>
                  </a:cubicBezTo>
                  <a:cubicBezTo>
                    <a:pt x="5914" y="6912"/>
                    <a:pt x="6429" y="3517"/>
                    <a:pt x="7457" y="1666"/>
                  </a:cubicBezTo>
                  <a:cubicBezTo>
                    <a:pt x="8486" y="-185"/>
                    <a:pt x="10029" y="-494"/>
                    <a:pt x="11571" y="740"/>
                  </a:cubicBezTo>
                  <a:cubicBezTo>
                    <a:pt x="13114" y="1975"/>
                    <a:pt x="14657" y="4752"/>
                    <a:pt x="16329" y="7683"/>
                  </a:cubicBezTo>
                  <a:cubicBezTo>
                    <a:pt x="18000" y="10615"/>
                    <a:pt x="19800" y="13700"/>
                    <a:pt x="21600" y="16786"/>
                  </a:cubicBez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4" name="Line"/>
            <p:cNvSpPr/>
            <p:nvPr/>
          </p:nvSpPr>
          <p:spPr>
            <a:xfrm>
              <a:off x="-948044" y="-195391"/>
              <a:ext cx="187760" cy="250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8" fill="norm" stroke="1" extrusionOk="0">
                  <a:moveTo>
                    <a:pt x="21600" y="12273"/>
                  </a:moveTo>
                  <a:cubicBezTo>
                    <a:pt x="18189" y="15319"/>
                    <a:pt x="14779" y="18365"/>
                    <a:pt x="11937" y="19888"/>
                  </a:cubicBezTo>
                  <a:cubicBezTo>
                    <a:pt x="9095" y="21411"/>
                    <a:pt x="6821" y="21411"/>
                    <a:pt x="5116" y="20026"/>
                  </a:cubicBezTo>
                  <a:cubicBezTo>
                    <a:pt x="3411" y="18642"/>
                    <a:pt x="2274" y="15873"/>
                    <a:pt x="1516" y="12965"/>
                  </a:cubicBezTo>
                  <a:cubicBezTo>
                    <a:pt x="758" y="10057"/>
                    <a:pt x="379" y="7011"/>
                    <a:pt x="568" y="4796"/>
                  </a:cubicBezTo>
                  <a:cubicBezTo>
                    <a:pt x="758" y="2580"/>
                    <a:pt x="1516" y="1196"/>
                    <a:pt x="3032" y="503"/>
                  </a:cubicBezTo>
                  <a:cubicBezTo>
                    <a:pt x="4547" y="-189"/>
                    <a:pt x="6821" y="-189"/>
                    <a:pt x="7958" y="642"/>
                  </a:cubicBezTo>
                  <a:cubicBezTo>
                    <a:pt x="9095" y="1473"/>
                    <a:pt x="9095" y="3134"/>
                    <a:pt x="8526" y="4519"/>
                  </a:cubicBezTo>
                  <a:cubicBezTo>
                    <a:pt x="7958" y="5903"/>
                    <a:pt x="6821" y="7011"/>
                    <a:pt x="5305" y="7565"/>
                  </a:cubicBezTo>
                  <a:cubicBezTo>
                    <a:pt x="3789" y="8119"/>
                    <a:pt x="1895" y="8119"/>
                    <a:pt x="0" y="8119"/>
                  </a:cubicBez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5" name="Line"/>
            <p:cNvSpPr/>
            <p:nvPr/>
          </p:nvSpPr>
          <p:spPr>
            <a:xfrm>
              <a:off x="-734442" y="-290008"/>
              <a:ext cx="201446" cy="191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249" fill="norm" stroke="1" extrusionOk="0">
                  <a:moveTo>
                    <a:pt x="13990" y="5873"/>
                  </a:moveTo>
                  <a:cubicBezTo>
                    <a:pt x="13641" y="4042"/>
                    <a:pt x="13293" y="2212"/>
                    <a:pt x="12248" y="1113"/>
                  </a:cubicBezTo>
                  <a:cubicBezTo>
                    <a:pt x="11203" y="15"/>
                    <a:pt x="9461" y="-351"/>
                    <a:pt x="7719" y="381"/>
                  </a:cubicBezTo>
                  <a:cubicBezTo>
                    <a:pt x="5977" y="1113"/>
                    <a:pt x="4235" y="2944"/>
                    <a:pt x="2667" y="5507"/>
                  </a:cubicBezTo>
                  <a:cubicBezTo>
                    <a:pt x="1100" y="8069"/>
                    <a:pt x="-294" y="11364"/>
                    <a:pt x="54" y="14659"/>
                  </a:cubicBezTo>
                  <a:cubicBezTo>
                    <a:pt x="403" y="17954"/>
                    <a:pt x="2493" y="21249"/>
                    <a:pt x="6325" y="21249"/>
                  </a:cubicBezTo>
                  <a:cubicBezTo>
                    <a:pt x="10158" y="21249"/>
                    <a:pt x="15732" y="17954"/>
                    <a:pt x="21306" y="14659"/>
                  </a:cubicBez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6" name="Line"/>
            <p:cNvSpPr/>
            <p:nvPr/>
          </p:nvSpPr>
          <p:spPr>
            <a:xfrm>
              <a:off x="-487555" y="-362964"/>
              <a:ext cx="191729" cy="201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0983" fill="norm" stroke="1" extrusionOk="0">
                  <a:moveTo>
                    <a:pt x="21309" y="14122"/>
                  </a:moveTo>
                  <a:cubicBezTo>
                    <a:pt x="17282" y="16522"/>
                    <a:pt x="13255" y="18922"/>
                    <a:pt x="10326" y="20122"/>
                  </a:cubicBezTo>
                  <a:cubicBezTo>
                    <a:pt x="7397" y="21322"/>
                    <a:pt x="5567" y="21322"/>
                    <a:pt x="3919" y="19779"/>
                  </a:cubicBezTo>
                  <a:cubicBezTo>
                    <a:pt x="2272" y="18236"/>
                    <a:pt x="807" y="15151"/>
                    <a:pt x="258" y="11893"/>
                  </a:cubicBezTo>
                  <a:cubicBezTo>
                    <a:pt x="-291" y="8636"/>
                    <a:pt x="75" y="5208"/>
                    <a:pt x="990" y="2979"/>
                  </a:cubicBezTo>
                  <a:cubicBezTo>
                    <a:pt x="1906" y="751"/>
                    <a:pt x="3370" y="-278"/>
                    <a:pt x="4468" y="65"/>
                  </a:cubicBezTo>
                  <a:cubicBezTo>
                    <a:pt x="5567" y="408"/>
                    <a:pt x="6299" y="2122"/>
                    <a:pt x="6482" y="3836"/>
                  </a:cubicBezTo>
                  <a:cubicBezTo>
                    <a:pt x="6665" y="5551"/>
                    <a:pt x="6299" y="7265"/>
                    <a:pt x="5384" y="8636"/>
                  </a:cubicBezTo>
                  <a:cubicBezTo>
                    <a:pt x="4468" y="10008"/>
                    <a:pt x="3004" y="11036"/>
                    <a:pt x="1540" y="12065"/>
                  </a:cubicBez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7" name="Line"/>
            <p:cNvSpPr/>
            <p:nvPr/>
          </p:nvSpPr>
          <p:spPr>
            <a:xfrm>
              <a:off x="-317353" y="-407068"/>
              <a:ext cx="166463" cy="171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255" fill="norm" stroke="1" extrusionOk="0">
                  <a:moveTo>
                    <a:pt x="15474" y="1458"/>
                  </a:moveTo>
                  <a:cubicBezTo>
                    <a:pt x="13356" y="643"/>
                    <a:pt x="11238" y="-172"/>
                    <a:pt x="9332" y="32"/>
                  </a:cubicBezTo>
                  <a:cubicBezTo>
                    <a:pt x="7427" y="236"/>
                    <a:pt x="5732" y="1458"/>
                    <a:pt x="3827" y="3700"/>
                  </a:cubicBezTo>
                  <a:cubicBezTo>
                    <a:pt x="1921" y="5941"/>
                    <a:pt x="-197" y="9202"/>
                    <a:pt x="15" y="10628"/>
                  </a:cubicBezTo>
                  <a:cubicBezTo>
                    <a:pt x="227" y="12054"/>
                    <a:pt x="2768" y="11647"/>
                    <a:pt x="5097" y="11036"/>
                  </a:cubicBezTo>
                  <a:cubicBezTo>
                    <a:pt x="7427" y="10424"/>
                    <a:pt x="9544" y="9609"/>
                    <a:pt x="11662" y="8998"/>
                  </a:cubicBezTo>
                  <a:cubicBezTo>
                    <a:pt x="13779" y="8387"/>
                    <a:pt x="15897" y="7979"/>
                    <a:pt x="17803" y="8387"/>
                  </a:cubicBezTo>
                  <a:cubicBezTo>
                    <a:pt x="19709" y="8794"/>
                    <a:pt x="21403" y="10017"/>
                    <a:pt x="21403" y="12054"/>
                  </a:cubicBezTo>
                  <a:cubicBezTo>
                    <a:pt x="21403" y="14092"/>
                    <a:pt x="19709" y="16945"/>
                    <a:pt x="17803" y="18779"/>
                  </a:cubicBezTo>
                  <a:cubicBezTo>
                    <a:pt x="15897" y="20613"/>
                    <a:pt x="13779" y="21428"/>
                    <a:pt x="11874" y="21224"/>
                  </a:cubicBezTo>
                  <a:cubicBezTo>
                    <a:pt x="9968" y="21020"/>
                    <a:pt x="8274" y="19798"/>
                    <a:pt x="6579" y="18575"/>
                  </a:cubicBez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8" name="Line"/>
            <p:cNvSpPr/>
            <p:nvPr/>
          </p:nvSpPr>
          <p:spPr>
            <a:xfrm>
              <a:off x="-84667" y="-474340"/>
              <a:ext cx="154477" cy="162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282" fill="norm" stroke="1" extrusionOk="0">
                  <a:moveTo>
                    <a:pt x="21103" y="0"/>
                  </a:moveTo>
                  <a:cubicBezTo>
                    <a:pt x="16603" y="0"/>
                    <a:pt x="12103" y="0"/>
                    <a:pt x="8953" y="648"/>
                  </a:cubicBezTo>
                  <a:cubicBezTo>
                    <a:pt x="5803" y="1296"/>
                    <a:pt x="4003" y="2592"/>
                    <a:pt x="2428" y="4320"/>
                  </a:cubicBezTo>
                  <a:cubicBezTo>
                    <a:pt x="853" y="6048"/>
                    <a:pt x="-497" y="8208"/>
                    <a:pt x="178" y="9504"/>
                  </a:cubicBezTo>
                  <a:cubicBezTo>
                    <a:pt x="853" y="10800"/>
                    <a:pt x="3553" y="11232"/>
                    <a:pt x="6253" y="11232"/>
                  </a:cubicBezTo>
                  <a:cubicBezTo>
                    <a:pt x="8953" y="11232"/>
                    <a:pt x="11653" y="10800"/>
                    <a:pt x="14128" y="10584"/>
                  </a:cubicBezTo>
                  <a:cubicBezTo>
                    <a:pt x="16603" y="10368"/>
                    <a:pt x="18853" y="10368"/>
                    <a:pt x="19753" y="11448"/>
                  </a:cubicBezTo>
                  <a:cubicBezTo>
                    <a:pt x="20653" y="12528"/>
                    <a:pt x="20203" y="14688"/>
                    <a:pt x="18628" y="16632"/>
                  </a:cubicBezTo>
                  <a:cubicBezTo>
                    <a:pt x="17053" y="18576"/>
                    <a:pt x="14353" y="20304"/>
                    <a:pt x="11878" y="20952"/>
                  </a:cubicBezTo>
                  <a:cubicBezTo>
                    <a:pt x="9403" y="21600"/>
                    <a:pt x="7153" y="21168"/>
                    <a:pt x="4903" y="20736"/>
                  </a:cubicBez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9" name="Line"/>
            <p:cNvSpPr/>
            <p:nvPr/>
          </p:nvSpPr>
          <p:spPr>
            <a:xfrm>
              <a:off x="130670" y="-503421"/>
              <a:ext cx="275130" cy="160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0586" fill="norm" stroke="1" extrusionOk="0">
                  <a:moveTo>
                    <a:pt x="12992" y="1198"/>
                  </a:moveTo>
                  <a:cubicBezTo>
                    <a:pt x="11707" y="351"/>
                    <a:pt x="10421" y="-496"/>
                    <a:pt x="8621" y="351"/>
                  </a:cubicBezTo>
                  <a:cubicBezTo>
                    <a:pt x="6821" y="1198"/>
                    <a:pt x="4507" y="3739"/>
                    <a:pt x="2964" y="6069"/>
                  </a:cubicBezTo>
                  <a:cubicBezTo>
                    <a:pt x="1421" y="8398"/>
                    <a:pt x="649" y="10516"/>
                    <a:pt x="264" y="12845"/>
                  </a:cubicBezTo>
                  <a:cubicBezTo>
                    <a:pt x="-122" y="15175"/>
                    <a:pt x="-122" y="17716"/>
                    <a:pt x="521" y="19198"/>
                  </a:cubicBezTo>
                  <a:cubicBezTo>
                    <a:pt x="1164" y="20680"/>
                    <a:pt x="2449" y="21104"/>
                    <a:pt x="4249" y="19833"/>
                  </a:cubicBezTo>
                  <a:cubicBezTo>
                    <a:pt x="6049" y="18563"/>
                    <a:pt x="8364" y="15598"/>
                    <a:pt x="9778" y="13057"/>
                  </a:cubicBezTo>
                  <a:cubicBezTo>
                    <a:pt x="11192" y="10516"/>
                    <a:pt x="11707" y="8398"/>
                    <a:pt x="11578" y="6280"/>
                  </a:cubicBezTo>
                  <a:cubicBezTo>
                    <a:pt x="11449" y="4163"/>
                    <a:pt x="10678" y="2045"/>
                    <a:pt x="10678" y="2257"/>
                  </a:cubicBezTo>
                  <a:cubicBezTo>
                    <a:pt x="10678" y="2469"/>
                    <a:pt x="11449" y="5010"/>
                    <a:pt x="12992" y="7339"/>
                  </a:cubicBezTo>
                  <a:cubicBezTo>
                    <a:pt x="14535" y="9669"/>
                    <a:pt x="16849" y="11786"/>
                    <a:pt x="18392" y="12845"/>
                  </a:cubicBezTo>
                  <a:cubicBezTo>
                    <a:pt x="19935" y="13904"/>
                    <a:pt x="20707" y="13904"/>
                    <a:pt x="21478" y="13904"/>
                  </a:cubicBez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0" name="Line"/>
            <p:cNvSpPr/>
            <p:nvPr/>
          </p:nvSpPr>
          <p:spPr>
            <a:xfrm>
              <a:off x="208158" y="-681863"/>
              <a:ext cx="88939" cy="118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4000" y="16200"/>
                    <a:pt x="8000" y="10800"/>
                    <a:pt x="11600" y="7200"/>
                  </a:cubicBezTo>
                  <a:cubicBezTo>
                    <a:pt x="15200" y="3600"/>
                    <a:pt x="18400" y="1800"/>
                    <a:pt x="21600" y="0"/>
                  </a:cubicBez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1" name="Line"/>
            <p:cNvSpPr/>
            <p:nvPr/>
          </p:nvSpPr>
          <p:spPr>
            <a:xfrm>
              <a:off x="376153" y="-565237"/>
              <a:ext cx="237170" cy="143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5" fill="norm" stroke="1" extrusionOk="0">
                  <a:moveTo>
                    <a:pt x="0" y="4605"/>
                  </a:moveTo>
                  <a:cubicBezTo>
                    <a:pt x="1800" y="8445"/>
                    <a:pt x="3600" y="12285"/>
                    <a:pt x="4950" y="15405"/>
                  </a:cubicBezTo>
                  <a:cubicBezTo>
                    <a:pt x="6300" y="18525"/>
                    <a:pt x="7200" y="20925"/>
                    <a:pt x="7200" y="20925"/>
                  </a:cubicBezTo>
                  <a:cubicBezTo>
                    <a:pt x="7200" y="20925"/>
                    <a:pt x="6300" y="18525"/>
                    <a:pt x="5850" y="16125"/>
                  </a:cubicBezTo>
                  <a:cubicBezTo>
                    <a:pt x="5400" y="13725"/>
                    <a:pt x="5400" y="11325"/>
                    <a:pt x="6450" y="8445"/>
                  </a:cubicBezTo>
                  <a:cubicBezTo>
                    <a:pt x="7500" y="5565"/>
                    <a:pt x="9600" y="2205"/>
                    <a:pt x="11400" y="765"/>
                  </a:cubicBezTo>
                  <a:cubicBezTo>
                    <a:pt x="13200" y="-675"/>
                    <a:pt x="14700" y="-195"/>
                    <a:pt x="16350" y="3165"/>
                  </a:cubicBezTo>
                  <a:cubicBezTo>
                    <a:pt x="18000" y="6525"/>
                    <a:pt x="19800" y="12765"/>
                    <a:pt x="21600" y="19005"/>
                  </a:cubicBez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2" name="Line"/>
            <p:cNvSpPr/>
            <p:nvPr/>
          </p:nvSpPr>
          <p:spPr>
            <a:xfrm>
              <a:off x="534266" y="-671981"/>
              <a:ext cx="988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3" name="Line"/>
            <p:cNvSpPr/>
            <p:nvPr/>
          </p:nvSpPr>
          <p:spPr>
            <a:xfrm>
              <a:off x="668698" y="-620296"/>
              <a:ext cx="153589" cy="162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4" h="20482" fill="norm" stroke="1" extrusionOk="0">
                  <a:moveTo>
                    <a:pt x="7137" y="960"/>
                  </a:moveTo>
                  <a:cubicBezTo>
                    <a:pt x="4933" y="2206"/>
                    <a:pt x="2729" y="3452"/>
                    <a:pt x="1406" y="5113"/>
                  </a:cubicBezTo>
                  <a:cubicBezTo>
                    <a:pt x="84" y="6775"/>
                    <a:pt x="-357" y="8852"/>
                    <a:pt x="304" y="11552"/>
                  </a:cubicBezTo>
                  <a:cubicBezTo>
                    <a:pt x="965" y="14252"/>
                    <a:pt x="2729" y="17575"/>
                    <a:pt x="4712" y="19236"/>
                  </a:cubicBezTo>
                  <a:cubicBezTo>
                    <a:pt x="6696" y="20898"/>
                    <a:pt x="8900" y="20898"/>
                    <a:pt x="11765" y="19236"/>
                  </a:cubicBezTo>
                  <a:cubicBezTo>
                    <a:pt x="14631" y="17575"/>
                    <a:pt x="18157" y="14252"/>
                    <a:pt x="19700" y="10513"/>
                  </a:cubicBezTo>
                  <a:cubicBezTo>
                    <a:pt x="21243" y="6775"/>
                    <a:pt x="20802" y="2621"/>
                    <a:pt x="17496" y="960"/>
                  </a:cubicBezTo>
                  <a:cubicBezTo>
                    <a:pt x="14190" y="-702"/>
                    <a:pt x="8018" y="129"/>
                    <a:pt x="1847" y="960"/>
                  </a:cubicBez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4" name="Line"/>
            <p:cNvSpPr/>
            <p:nvPr/>
          </p:nvSpPr>
          <p:spPr>
            <a:xfrm>
              <a:off x="1945123" y="-415594"/>
              <a:ext cx="6977" cy="13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56" name="Equation"/>
          <p:cNvSpPr txBox="1"/>
          <p:nvPr/>
        </p:nvSpPr>
        <p:spPr>
          <a:xfrm>
            <a:off x="10479772" y="7890125"/>
            <a:ext cx="848196" cy="4124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7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10</m:t>
                  </m:r>
                  <m:r>
                    <a:rPr xmlns:a="http://schemas.openxmlformats.org/drawingml/2006/main" sz="47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m:oMathPara>
            </a14:m>
            <a:endParaRPr sz="4700">
              <a:solidFill>
                <a:srgbClr val="FFFFFF"/>
              </a:solidFill>
            </a:endParaRPr>
          </a:p>
        </p:txBody>
      </p:sp>
      <p:sp>
        <p:nvSpPr>
          <p:cNvPr id="157" name="Intervalo"/>
          <p:cNvSpPr txBox="1"/>
          <p:nvPr/>
        </p:nvSpPr>
        <p:spPr>
          <a:xfrm>
            <a:off x="8736872" y="7834632"/>
            <a:ext cx="1498843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800"/>
            </a:lvl1pPr>
          </a:lstStyle>
          <a:p>
            <a:pPr/>
            <a:r>
              <a:t>Intervalo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855719" y="3559547"/>
            <a:ext cx="11789831" cy="1654772"/>
          </a:xfrm>
          <a:prstGeom prst="rect">
            <a:avLst/>
          </a:prstGeom>
          <a:solidFill>
            <a:srgbClr val="A9A9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0" name="Density"/>
          <p:cNvSpPr txBox="1"/>
          <p:nvPr/>
        </p:nvSpPr>
        <p:spPr>
          <a:xfrm>
            <a:off x="3094423" y="-280166"/>
            <a:ext cx="6815954" cy="215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Density</a:t>
            </a:r>
          </a:p>
        </p:txBody>
      </p:sp>
      <p:sp>
        <p:nvSpPr>
          <p:cNvPr id="161" name="Equation"/>
          <p:cNvSpPr txBox="1"/>
          <p:nvPr/>
        </p:nvSpPr>
        <p:spPr>
          <a:xfrm>
            <a:off x="1960163" y="3870414"/>
            <a:ext cx="3559640" cy="10330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limUp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e>
                    <m:lim/>
                  </m:limUpp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num>
                    <m:den>
                      <m:sSup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  <a:endParaRPr sz="3900">
              <a:solidFill>
                <a:srgbClr val="FFFFFF"/>
              </a:solidFill>
            </a:endParaRPr>
          </a:p>
        </p:txBody>
      </p:sp>
      <p:sp>
        <p:nvSpPr>
          <p:cNvPr id="162" name="Equation"/>
          <p:cNvSpPr txBox="1"/>
          <p:nvPr/>
        </p:nvSpPr>
        <p:spPr>
          <a:xfrm>
            <a:off x="6859696" y="3858080"/>
            <a:ext cx="4624771" cy="10577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xmlns:a="http://schemas.openxmlformats.org/drawingml/2006/main" sz="3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limUpp>
                    <m:e>
                      <m:r>
                        <a:rPr xmlns:a="http://schemas.openxmlformats.org/drawingml/2006/main" sz="3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e>
                    <m:lim/>
                  </m:limUpp>
                  <m:sSub>
                    <m:e>
                      <m:r>
                        <a:rPr xmlns:a="http://schemas.openxmlformats.org/drawingml/2006/main" sz="3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xmlns:a="http://schemas.openxmlformats.org/drawingml/2006/main" sz="3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8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3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>
                        <m:e>
                          <m:r>
                            <a:rPr xmlns:a="http://schemas.openxmlformats.org/drawingml/2006/main" sz="3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3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xmlns:a="http://schemas.openxmlformats.org/drawingml/2006/main" sz="3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3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3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e>
                          <m:r>
                            <a:rPr xmlns:a="http://schemas.openxmlformats.org/drawingml/2006/main" sz="3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3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num>
                    <m:den>
                      <m:sSup>
                        <m:e>
                          <m:r>
                            <a:rPr xmlns:a="http://schemas.openxmlformats.org/drawingml/2006/main" sz="3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xmlns:a="http://schemas.openxmlformats.org/drawingml/2006/main" sz="3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  <a:endParaRPr sz="38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"/>
          <p:cNvSpPr/>
          <p:nvPr/>
        </p:nvSpPr>
        <p:spPr>
          <a:xfrm>
            <a:off x="2958270" y="2639423"/>
            <a:ext cx="7478895" cy="1515259"/>
          </a:xfrm>
          <a:prstGeom prst="rect">
            <a:avLst/>
          </a:prstGeom>
          <a:solidFill>
            <a:srgbClr val="A9A9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5" name="Rectangle"/>
          <p:cNvSpPr/>
          <p:nvPr/>
        </p:nvSpPr>
        <p:spPr>
          <a:xfrm>
            <a:off x="2958270" y="4488414"/>
            <a:ext cx="7478895" cy="1515259"/>
          </a:xfrm>
          <a:prstGeom prst="rect">
            <a:avLst/>
          </a:prstGeom>
          <a:solidFill>
            <a:srgbClr val="A9A9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6" name="Rectangle"/>
          <p:cNvSpPr/>
          <p:nvPr/>
        </p:nvSpPr>
        <p:spPr>
          <a:xfrm>
            <a:off x="2958270" y="6337405"/>
            <a:ext cx="7478895" cy="1515259"/>
          </a:xfrm>
          <a:prstGeom prst="rect">
            <a:avLst/>
          </a:prstGeom>
          <a:solidFill>
            <a:srgbClr val="A9A9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7" name="Poisson"/>
          <p:cNvSpPr txBox="1"/>
          <p:nvPr/>
        </p:nvSpPr>
        <p:spPr>
          <a:xfrm>
            <a:off x="3094423" y="-280166"/>
            <a:ext cx="6815954" cy="215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Poisson</a:t>
            </a:r>
          </a:p>
        </p:txBody>
      </p:sp>
      <p:sp>
        <p:nvSpPr>
          <p:cNvPr id="168" name="Equation"/>
          <p:cNvSpPr txBox="1"/>
          <p:nvPr/>
        </p:nvSpPr>
        <p:spPr>
          <a:xfrm>
            <a:off x="4871553" y="3102796"/>
            <a:ext cx="3526072" cy="5872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4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4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  <a:endParaRPr sz="4900">
              <a:solidFill>
                <a:srgbClr val="FFFFFF"/>
              </a:solidFill>
            </a:endParaRPr>
          </a:p>
        </p:txBody>
      </p:sp>
      <p:sp>
        <p:nvSpPr>
          <p:cNvPr id="169" name="Equation"/>
          <p:cNvSpPr txBox="1"/>
          <p:nvPr/>
        </p:nvSpPr>
        <p:spPr>
          <a:xfrm>
            <a:off x="4817100" y="4891519"/>
            <a:ext cx="3638456" cy="89807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a:rPr xmlns:a="http://schemas.openxmlformats.org/drawingml/2006/main"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b>
                          <m:r>
                            <a:rPr xmlns:a="http://schemas.openxmlformats.org/drawingml/2006/main"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e>
                          <m:r>
                            <a:rPr xmlns:a="http://schemas.openxmlformats.org/drawingml/2006/main"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b>
                          <m:r>
                            <a:rPr xmlns:a="http://schemas.openxmlformats.org/drawingml/2006/main"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e>
                          <m:r>
                            <a:rPr xmlns:a="http://schemas.openxmlformats.org/drawingml/2006/main"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b>
                          <m:r>
                            <a:rPr xmlns:a="http://schemas.openxmlformats.org/drawingml/2006/main"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num>
                    <m:den>
                      <m:sSup>
                        <m:e>
                          <m:r>
                            <a:rPr xmlns:a="http://schemas.openxmlformats.org/drawingml/2006/main"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xmlns:a="http://schemas.openxmlformats.org/drawingml/2006/main"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  <a:endParaRPr sz="3200">
              <a:solidFill>
                <a:srgbClr val="FFFFFF"/>
              </a:solidFill>
            </a:endParaRPr>
          </a:p>
        </p:txBody>
      </p:sp>
      <p:sp>
        <p:nvSpPr>
          <p:cNvPr id="170" name="Equation"/>
          <p:cNvSpPr txBox="1"/>
          <p:nvPr/>
        </p:nvSpPr>
        <p:spPr>
          <a:xfrm>
            <a:off x="4872118" y="6802056"/>
            <a:ext cx="3651200" cy="56098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4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54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4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1,...,</m:t>
                  </m:r>
                  <m:r>
                    <a:rPr xmlns:a="http://schemas.openxmlformats.org/drawingml/2006/main" sz="54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4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4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2</m:t>
                  </m:r>
                </m:oMath>
              </m:oMathPara>
            </a14:m>
            <a:endParaRPr sz="5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"/>
          <p:cNvSpPr/>
          <p:nvPr/>
        </p:nvSpPr>
        <p:spPr>
          <a:xfrm>
            <a:off x="2892602" y="6934683"/>
            <a:ext cx="7478894" cy="1515259"/>
          </a:xfrm>
          <a:prstGeom prst="rect">
            <a:avLst/>
          </a:prstGeom>
          <a:solidFill>
            <a:srgbClr val="A9A9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" name="Rectangle"/>
          <p:cNvSpPr/>
          <p:nvPr/>
        </p:nvSpPr>
        <p:spPr>
          <a:xfrm>
            <a:off x="2892602" y="5040555"/>
            <a:ext cx="7478894" cy="1515259"/>
          </a:xfrm>
          <a:prstGeom prst="rect">
            <a:avLst/>
          </a:prstGeom>
          <a:solidFill>
            <a:srgbClr val="A9A9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4" name="Rectangle"/>
          <p:cNvSpPr/>
          <p:nvPr/>
        </p:nvSpPr>
        <p:spPr>
          <a:xfrm>
            <a:off x="2892602" y="3104659"/>
            <a:ext cx="7478894" cy="1515259"/>
          </a:xfrm>
          <a:prstGeom prst="rect">
            <a:avLst/>
          </a:prstGeom>
          <a:solidFill>
            <a:srgbClr val="A9A9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" name="Time Step"/>
          <p:cNvSpPr txBox="1"/>
          <p:nvPr/>
        </p:nvSpPr>
        <p:spPr>
          <a:xfrm>
            <a:off x="3094423" y="-280166"/>
            <a:ext cx="6815954" cy="215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Time Step</a:t>
            </a:r>
          </a:p>
        </p:txBody>
      </p:sp>
      <p:sp>
        <p:nvSpPr>
          <p:cNvPr id="176" name="Equation"/>
          <p:cNvSpPr txBox="1"/>
          <p:nvPr/>
        </p:nvSpPr>
        <p:spPr>
          <a:xfrm>
            <a:off x="5163154" y="5171688"/>
            <a:ext cx="1793787" cy="125299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45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5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b>
                        <m:e>
                          <m:r>
                            <a:rPr xmlns:a="http://schemas.openxmlformats.org/drawingml/2006/main" sz="4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4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num>
                    <m:den>
                      <m:r>
                        <a:rPr xmlns:a="http://schemas.openxmlformats.org/drawingml/2006/main" sz="45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45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a:rPr xmlns:a="http://schemas.openxmlformats.org/drawingml/2006/main" sz="45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  <a:endParaRPr sz="4500">
              <a:solidFill>
                <a:srgbClr val="FFFFFF"/>
              </a:solidFill>
            </a:endParaRPr>
          </a:p>
        </p:txBody>
      </p:sp>
      <p:sp>
        <p:nvSpPr>
          <p:cNvPr id="177" name="Equation"/>
          <p:cNvSpPr txBox="1"/>
          <p:nvPr/>
        </p:nvSpPr>
        <p:spPr>
          <a:xfrm>
            <a:off x="5223267" y="7093645"/>
            <a:ext cx="2330777" cy="119733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b>
                        <m:e>
                          <m:r>
                            <a:rPr xmlns:a="http://schemas.openxmlformats.org/drawingml/2006/main" sz="43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xmlns:a="http://schemas.openxmlformats.org/drawingml/2006/main" sz="43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num>
                    <m:den>
                      <m:r>
                        <a:rPr xmlns:a="http://schemas.openxmlformats.org/drawingml/2006/main"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  <a:endParaRPr sz="4300">
              <a:solidFill>
                <a:srgbClr val="FFFFFF"/>
              </a:solidFill>
            </a:endParaRPr>
          </a:p>
        </p:txBody>
      </p:sp>
      <p:sp>
        <p:nvSpPr>
          <p:cNvPr id="178" name="Equation"/>
          <p:cNvSpPr txBox="1"/>
          <p:nvPr/>
        </p:nvSpPr>
        <p:spPr>
          <a:xfrm>
            <a:off x="5199263" y="3221853"/>
            <a:ext cx="2606273" cy="12808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6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46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6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6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46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6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b>
                        <m:e>
                          <m:r>
                            <a:rPr xmlns:a="http://schemas.openxmlformats.org/drawingml/2006/main" sz="46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b>
                          <m:r>
                            <a:rPr xmlns:a="http://schemas.openxmlformats.org/drawingml/2006/main" sz="46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num>
                    <m:den>
                      <m:r>
                        <a:rPr xmlns:a="http://schemas.openxmlformats.org/drawingml/2006/main" sz="46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46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den>
                  </m:f>
                </m:oMath>
              </m:oMathPara>
            </a14:m>
            <a:endParaRPr sz="46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Alteração do return da classe ODEsolver…"/>
          <p:cNvSpPr txBox="1"/>
          <p:nvPr>
            <p:ph type="subTitle" sz="half" idx="1"/>
          </p:nvPr>
        </p:nvSpPr>
        <p:spPr>
          <a:xfrm>
            <a:off x="1107088" y="3780401"/>
            <a:ext cx="10464801" cy="3640598"/>
          </a:xfrm>
          <a:prstGeom prst="rect">
            <a:avLst/>
          </a:prstGeom>
        </p:spPr>
        <p:txBody>
          <a:bodyPr anchor="ctr"/>
          <a:lstStyle/>
          <a:p>
            <a:pPr marL="513953" indent="-513953" algn="l">
              <a:lnSpc>
                <a:spcPct val="175000"/>
              </a:lnSpc>
              <a:buSzPct val="145000"/>
              <a:buChar char="•"/>
            </a:pPr>
            <a:r>
              <a:t>Alteração do return da classe </a:t>
            </a:r>
            <a:r>
              <a:rPr b="1" i="1"/>
              <a:t>ODEsolver</a:t>
            </a:r>
            <a:endParaRPr b="1"/>
          </a:p>
          <a:p>
            <a:pPr marL="513953" indent="-513953" algn="l">
              <a:lnSpc>
                <a:spcPct val="175000"/>
              </a:lnSpc>
              <a:buSzPct val="145000"/>
              <a:buChar char="•"/>
            </a:pPr>
            <a:r>
              <a:t>Reajuste da classe </a:t>
            </a:r>
            <a:r>
              <a:rPr b="1" i="1"/>
              <a:t>Spline3Interpolator</a:t>
            </a:r>
            <a:endParaRPr b="1"/>
          </a:p>
          <a:p>
            <a:pPr marL="513953" indent="-513953" algn="l">
              <a:lnSpc>
                <a:spcPct val="175000"/>
              </a:lnSpc>
              <a:buSzPct val="145000"/>
              <a:buChar char="•"/>
            </a:pPr>
            <a:r>
              <a:t>Obtenção</a:t>
            </a:r>
            <a:r>
              <a:rPr b="1"/>
              <a:t> </a:t>
            </a:r>
            <a:r>
              <a:t>da posição sem recorrer a ciclos</a:t>
            </a:r>
          </a:p>
          <a:p>
            <a:pPr marL="513953" indent="-513953" algn="l">
              <a:lnSpc>
                <a:spcPct val="175000"/>
              </a:lnSpc>
              <a:buSzPct val="145000"/>
              <a:buChar char="•"/>
            </a:pPr>
            <a:r>
              <a:t>Utilização do Valgrind (gestão memória)</a:t>
            </a:r>
          </a:p>
        </p:txBody>
      </p:sp>
      <p:sp>
        <p:nvSpPr>
          <p:cNvPr id="181" name="Estratégias de otimização"/>
          <p:cNvSpPr txBox="1"/>
          <p:nvPr>
            <p:ph type="ctrTitle"/>
          </p:nvPr>
        </p:nvSpPr>
        <p:spPr>
          <a:xfrm>
            <a:off x="3094423" y="968165"/>
            <a:ext cx="6815954" cy="2150666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Estratégias de otimização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sultados Obtidos"/>
          <p:cNvSpPr txBox="1"/>
          <p:nvPr>
            <p:ph type="ctrTitle"/>
          </p:nvPr>
        </p:nvSpPr>
        <p:spPr>
          <a:xfrm>
            <a:off x="1671551" y="-622103"/>
            <a:ext cx="9661698" cy="2150666"/>
          </a:xfrm>
          <a:prstGeom prst="rect">
            <a:avLst/>
          </a:prstGeom>
        </p:spPr>
        <p:txBody>
          <a:bodyPr/>
          <a:lstStyle/>
          <a:p>
            <a:pPr/>
            <a:r>
              <a:t>Resultados Obtidos</a:t>
            </a:r>
          </a:p>
        </p:txBody>
      </p:sp>
      <p:pic>
        <p:nvPicPr>
          <p:cNvPr id="184" name="520F2592-5F8F-4F20-9DB0-D60341921CB0-L0-001.gif" descr="520F2592-5F8F-4F20-9DB0-D60341921CB0-L0-00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178" y="3001283"/>
            <a:ext cx="5402986" cy="2523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B3A81CAF-18CF-46A1-9E23-0842BDA494EC-L0-001.gif" descr="B3A81CAF-18CF-46A1-9E23-0842BDA494EC-L0-001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1399" y="2985353"/>
            <a:ext cx="5471204" cy="2555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FA024AD4-4095-4465-AAA9-025BBABB94FD-L0-001.gif" descr="FA024AD4-4095-4465-AAA9-025BBABB94FD-L0-001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80426" y="6313926"/>
            <a:ext cx="5643948" cy="263599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Caso 1"/>
          <p:cNvSpPr txBox="1"/>
          <p:nvPr/>
        </p:nvSpPr>
        <p:spPr>
          <a:xfrm>
            <a:off x="524351" y="2114916"/>
            <a:ext cx="4702243" cy="634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Caso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aso 2"/>
          <p:cNvSpPr txBox="1"/>
          <p:nvPr/>
        </p:nvSpPr>
        <p:spPr>
          <a:xfrm>
            <a:off x="334846" y="1769531"/>
            <a:ext cx="4702244" cy="63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Caso 2</a:t>
            </a:r>
          </a:p>
        </p:txBody>
      </p:sp>
      <p:pic>
        <p:nvPicPr>
          <p:cNvPr id="190" name="5092F1A7-02B3-48A5-A395-D3B5CAA6A434-L0-001.gif" descr="5092F1A7-02B3-48A5-A395-D3B5CAA6A434-L0-00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0801" y="6079392"/>
            <a:ext cx="5138182" cy="2312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4CB2DCE6-6525-40FA-B57F-1485BC052ECB-L0-001.gif" descr="4CB2DCE6-6525-40FA-B57F-1485BC052ECB-L0-001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0801" y="3466708"/>
            <a:ext cx="5138183" cy="2312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2E5B5BB8-E97D-490B-8D43-0DC9BC4CB48F-L0-001.gif" descr="2E5B5BB8-E97D-490B-8D43-0DC9BC4CB48F-L0-001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11618" y="3466708"/>
            <a:ext cx="5138182" cy="2312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91F23CEE-83E4-42A6-B867-4D9957E6621F-L0-001.gif" descr="91F23CEE-83E4-42A6-B867-4D9957E6621F-L0-001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11618" y="6079392"/>
            <a:ext cx="5138182" cy="2312183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Xmax = 29"/>
          <p:cNvSpPr txBox="1"/>
          <p:nvPr/>
        </p:nvSpPr>
        <p:spPr>
          <a:xfrm>
            <a:off x="742125" y="2704841"/>
            <a:ext cx="157337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Xmax = 29</a:t>
            </a:r>
          </a:p>
        </p:txBody>
      </p:sp>
      <p:sp>
        <p:nvSpPr>
          <p:cNvPr id="195" name="Xmax = 30"/>
          <p:cNvSpPr txBox="1"/>
          <p:nvPr/>
        </p:nvSpPr>
        <p:spPr>
          <a:xfrm>
            <a:off x="6911719" y="2704841"/>
            <a:ext cx="157337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Xmax = 30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